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1" r:id="rId5"/>
    <p:sldMasterId id="2147483661" r:id="rId6"/>
  </p:sldMasterIdLst>
  <p:notesMasterIdLst>
    <p:notesMasterId r:id="rId18"/>
  </p:notesMasterIdLst>
  <p:handoutMasterIdLst>
    <p:handoutMasterId r:id="rId19"/>
  </p:handoutMasterIdLst>
  <p:sldIdLst>
    <p:sldId id="256" r:id="rId7"/>
    <p:sldId id="257" r:id="rId8"/>
    <p:sldId id="259" r:id="rId9"/>
    <p:sldId id="258" r:id="rId10"/>
    <p:sldId id="260" r:id="rId11"/>
    <p:sldId id="261" r:id="rId12"/>
    <p:sldId id="265" r:id="rId13"/>
    <p:sldId id="266" r:id="rId14"/>
    <p:sldId id="264" r:id="rId15"/>
    <p:sldId id="263" r:id="rId16"/>
    <p:sldId id="262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7B7"/>
    <a:srgbClr val="00FFC5"/>
    <a:srgbClr val="FF0060"/>
    <a:srgbClr val="0E082B"/>
    <a:srgbClr val="1F2027"/>
    <a:srgbClr val="0A4A99"/>
    <a:srgbClr val="084998"/>
    <a:srgbClr val="D60819"/>
    <a:srgbClr val="E60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48"/>
  </p:normalViewPr>
  <p:slideViewPr>
    <p:cSldViewPr snapToGrid="0" snapToObjects="1">
      <p:cViewPr varScale="1">
        <p:scale>
          <a:sx n="145" d="100"/>
          <a:sy n="145" d="100"/>
        </p:scale>
        <p:origin x="660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EF6FED-6495-46D6-97AE-04371E1FED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E2A6D8-E797-4F5D-84B3-E1554BAA88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45498-1412-4437-8145-99810B84A1E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28E00-A155-42F6-8B80-555366BD95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2FDA1-3E20-45D4-9751-E7827E4542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FC200-245B-4AF0-9FC2-BF36BC8BF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968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55E9B-C663-354D-BC6E-4609E634C7D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D258B-127D-434C-AD0F-760C54656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1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ie/maps/place/Version+1/@53.3469646,-6.2652364,17z/data=!4m12!1m6!3m5!1s0x48670e82fa5e0e7d:0x399dc20cab7b0ad!2sVersion+1!8m2!3d53.3469776!4d-6.2651484!3m4!1s0x48670e82fa5e0e7d:0x399dc20cab7b0ad!8m2!3d53.3469776!4d-6.2651484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5" Type="http://schemas.openxmlformats.org/officeDocument/2006/relationships/hyperlink" Target="mailto:info@version1.com" TargetMode="Externa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01504D-A301-164A-86BA-16C50BDF47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" b="15348"/>
          <a:stretch/>
        </p:blipFill>
        <p:spPr>
          <a:xfrm>
            <a:off x="0" y="889"/>
            <a:ext cx="9144000" cy="51426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EDBA5F-607C-3644-8A5D-C5DC2B200F2A}"/>
              </a:ext>
            </a:extLst>
          </p:cNvPr>
          <p:cNvSpPr/>
          <p:nvPr userDrawn="1"/>
        </p:nvSpPr>
        <p:spPr>
          <a:xfrm>
            <a:off x="0" y="889"/>
            <a:ext cx="9144000" cy="5142611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5235" y="4213416"/>
            <a:ext cx="3741406" cy="478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ga-IE" dirty="0"/>
              <a:t>Title Of Presentation Goes Here Over Two/Three Lines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78531" y="4204790"/>
            <a:ext cx="3714751" cy="495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 baseline="0">
                <a:solidFill>
                  <a:srgbClr val="00FFC5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ga-IE" dirty="0"/>
              <a:t>Presented By: Name Here, Name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IE" dirty="0"/>
              <a:t>22 Jan 2018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50864" y="849582"/>
            <a:ext cx="3642272" cy="24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C8BCEBF-0403-4722-A30D-3DFAC49428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41"/>
          <a:stretch/>
        </p:blipFill>
        <p:spPr>
          <a:xfrm>
            <a:off x="-97806" y="0"/>
            <a:ext cx="9241805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758" y="0"/>
            <a:ext cx="7954241" cy="51435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49864" y="2422506"/>
            <a:ext cx="4345586" cy="16087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110000"/>
              </a:lnSpc>
              <a:buNone/>
              <a:defRPr sz="2000" b="0" i="0" baseline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ga-IE" dirty="0"/>
              <a:t>Real quote text to go here over several lines to accompany real image. Quote can be long it needs bea sit will fit with branding guielines.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33914" y="4157722"/>
            <a:ext cx="4361536" cy="4414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110000"/>
              </a:lnSpc>
              <a:buNone/>
              <a:defRPr sz="1200" b="0" i="0" baseline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ga-IE" dirty="0"/>
              <a:t>- Name, Title,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492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0072" y="632290"/>
            <a:ext cx="2554351" cy="6942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</a:t>
            </a:r>
            <a:br>
              <a:rPr lang="ga-IE" dirty="0"/>
            </a:br>
            <a:r>
              <a:rPr lang="ga-IE" dirty="0"/>
              <a:t>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0072" y="1430978"/>
            <a:ext cx="2554351" cy="26606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67943" y="628651"/>
            <a:ext cx="2582140" cy="346295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938407" y="623455"/>
            <a:ext cx="2582140" cy="346295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964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1586" y="480805"/>
            <a:ext cx="7996461" cy="306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66271" y="3668938"/>
            <a:ext cx="7996460" cy="4807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627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01504D-A301-164A-86BA-16C50BDF47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" b="15348"/>
          <a:stretch/>
        </p:blipFill>
        <p:spPr>
          <a:xfrm>
            <a:off x="0" y="889"/>
            <a:ext cx="9144000" cy="51426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EDBA5F-607C-3644-8A5D-C5DC2B200F2A}"/>
              </a:ext>
            </a:extLst>
          </p:cNvPr>
          <p:cNvSpPr/>
          <p:nvPr userDrawn="1"/>
        </p:nvSpPr>
        <p:spPr>
          <a:xfrm>
            <a:off x="0" y="889"/>
            <a:ext cx="9144000" cy="5142611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5235" y="4213416"/>
            <a:ext cx="3741406" cy="478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ga-IE" dirty="0"/>
              <a:t>Title Of Presentation Goes Here Over Two/Three Lines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78531" y="4204790"/>
            <a:ext cx="3714751" cy="495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 baseline="0">
                <a:solidFill>
                  <a:srgbClr val="00FFC5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ga-IE" dirty="0"/>
              <a:t>Presented By: Name Here, Name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IE" dirty="0"/>
              <a:t>22 Jan 2018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50864" y="849582"/>
            <a:ext cx="3642272" cy="24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68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9FB44-9BB2-A948-B195-B7B1B710759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5235" y="4213416"/>
            <a:ext cx="3741406" cy="478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ga-IE" dirty="0"/>
              <a:t>Title Of Presentation Goes Here Over Two/Three Lines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78531" y="4204790"/>
            <a:ext cx="3714751" cy="495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ga-IE" dirty="0"/>
              <a:t>Presented By: Name Here, Name Here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IE" dirty="0"/>
              <a:t>22 Jan 2018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0864" y="851261"/>
            <a:ext cx="3642272" cy="24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2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4412" y="493110"/>
            <a:ext cx="6345152" cy="5566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 spc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AD9B8D-1B40-4DA9-A676-062861E55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12" y="1320037"/>
            <a:ext cx="6345152" cy="30732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Clr>
                <a:schemeClr val="accent3"/>
              </a:buClr>
              <a:defRPr sz="16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buClr>
                <a:schemeClr val="accent3"/>
              </a:buClr>
              <a:defRPr sz="16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chemeClr val="accent3"/>
              </a:buClr>
              <a:defRPr sz="14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727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9460" y="483951"/>
            <a:ext cx="6306353" cy="5343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460" y="1179976"/>
            <a:ext cx="6306353" cy="31663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spcBef>
                <a:spcPts val="700"/>
              </a:spcBef>
              <a:buClr>
                <a:schemeClr val="accent3"/>
              </a:buClr>
              <a:defRPr sz="16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4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30129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48382" y="522754"/>
            <a:ext cx="6383976" cy="5343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8383" y="1203205"/>
            <a:ext cx="3087882" cy="3178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spcBef>
                <a:spcPts val="700"/>
              </a:spcBef>
              <a:buClr>
                <a:schemeClr val="accent3"/>
              </a:buClr>
              <a:defRPr sz="12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1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858526" y="1203205"/>
            <a:ext cx="3073832" cy="3178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spcBef>
                <a:spcPts val="700"/>
              </a:spcBef>
              <a:buClr>
                <a:schemeClr val="accent3"/>
              </a:buClr>
              <a:defRPr sz="12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1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04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2479" y="1236040"/>
            <a:ext cx="3149573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dirty="0"/>
              <a:t>Click To Edit Master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2478" y="511639"/>
            <a:ext cx="6410213" cy="5343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72480" y="1763948"/>
            <a:ext cx="3149572" cy="26299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spcBef>
                <a:spcPts val="700"/>
              </a:spcBef>
              <a:buClr>
                <a:schemeClr val="accent3"/>
              </a:buClr>
              <a:defRPr sz="12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1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850932" y="1236040"/>
            <a:ext cx="3149573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dirty="0"/>
              <a:t>Click To Edit Master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850932" y="1763948"/>
            <a:ext cx="3149572" cy="26299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spcBef>
                <a:spcPts val="700"/>
              </a:spcBef>
              <a:buClr>
                <a:schemeClr val="accent3"/>
              </a:buClr>
              <a:defRPr sz="12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1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670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196179-BD00-CF42-B6CD-D6CAACC21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35057" y="1728221"/>
            <a:ext cx="6231017" cy="16769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0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ga-IE" dirty="0"/>
              <a:t>Divider Slide: Text Goes Here. Can Be Used For Stats Or To Show A New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8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9FB44-9BB2-A948-B195-B7B1B710759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5235" y="4213416"/>
            <a:ext cx="3741406" cy="60623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Testing Framework Evidence</a:t>
            </a:r>
          </a:p>
          <a:p>
            <a:pPr lvl="0"/>
            <a:r>
              <a:rPr lang="en-GB" dirty="0"/>
              <a:t>Draft Copy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78531" y="4204790"/>
            <a:ext cx="3714751" cy="6148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ga-IE" dirty="0"/>
              <a:t>Presented By: </a:t>
            </a:r>
            <a:r>
              <a:rPr lang="en-GB" dirty="0"/>
              <a:t>Automation Testing Team 1</a:t>
            </a:r>
            <a:endParaRPr lang="ga-IE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IE" dirty="0"/>
              <a:t>18 Oct 2021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0864" y="851261"/>
            <a:ext cx="3642272" cy="24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10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196179-BD00-CF42-B6CD-D6CAACC21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35057" y="1728221"/>
            <a:ext cx="6231017" cy="15696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0" i="0" baseline="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ga-IE" dirty="0"/>
              <a:t>Divider Slide: Text Goes Here. Can Be Used For Stats Or To Show A New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0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FED052-D058-8347-BF11-E7119E78B3F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F53BF-D7FD-E449-BE74-D5F6728EC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8987" y="4500880"/>
            <a:ext cx="664469" cy="445766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6014CD-EBC8-F049-A70D-28E30405D21D}"/>
              </a:ext>
            </a:extLst>
          </p:cNvPr>
          <p:cNvSpPr txBox="1">
            <a:spLocks/>
          </p:cNvSpPr>
          <p:nvPr userDrawn="1"/>
        </p:nvSpPr>
        <p:spPr>
          <a:xfrm>
            <a:off x="343774" y="4828008"/>
            <a:ext cx="2895600" cy="196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GB" sz="600" b="0" i="0" dirty="0">
                <a:solidFill>
                  <a:schemeClr val="tx1"/>
                </a:solidFill>
                <a:latin typeface="Calibri Light"/>
                <a:cs typeface="Calibri Light"/>
              </a:rPr>
              <a:t>Copyright ©2018 Version 1.</a:t>
            </a:r>
            <a:r>
              <a:rPr lang="en-GB" sz="600" b="0" i="0" baseline="0" dirty="0">
                <a:solidFill>
                  <a:schemeClr val="tx1"/>
                </a:solidFill>
                <a:latin typeface="Calibri Light"/>
                <a:cs typeface="Calibri Light"/>
              </a:rPr>
              <a:t> All rights reserved</a:t>
            </a:r>
            <a:r>
              <a:rPr lang="en-GB" sz="600" b="0" i="0" baseline="0" dirty="0">
                <a:solidFill>
                  <a:srgbClr val="0E082B"/>
                </a:solidFill>
                <a:latin typeface="Calibri Light"/>
                <a:cs typeface="Calibri Light"/>
              </a:rPr>
              <a:t>.</a:t>
            </a:r>
            <a:endParaRPr lang="en-GB" sz="600" b="0" i="0" dirty="0">
              <a:solidFill>
                <a:srgbClr val="0E082B"/>
              </a:solidFill>
              <a:latin typeface="Calibri Light"/>
              <a:cs typeface="Calibri Light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A8A9AD-3730-464E-B759-79CCF63560FF}"/>
              </a:ext>
            </a:extLst>
          </p:cNvPr>
          <p:cNvSpPr txBox="1">
            <a:spLocks/>
          </p:cNvSpPr>
          <p:nvPr userDrawn="1"/>
        </p:nvSpPr>
        <p:spPr>
          <a:xfrm>
            <a:off x="111398" y="4831123"/>
            <a:ext cx="289922" cy="159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1FE19B1-5C8D-4851-89AA-EB3FDBD9A9DD}" type="slidenum">
              <a:rPr lang="en-IE" sz="600" b="0" i="0" smtClean="0">
                <a:solidFill>
                  <a:schemeClr val="tx1"/>
                </a:solidFill>
                <a:latin typeface="Calibri Light"/>
                <a:cs typeface="Calibri Light"/>
              </a:rPr>
              <a:pPr algn="l"/>
              <a:t>‹#›</a:t>
            </a:fld>
            <a:endParaRPr lang="en-IE" sz="600" b="0" i="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056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C8BCEBF-0403-4722-A30D-3DFAC49428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41"/>
          <a:stretch/>
        </p:blipFill>
        <p:spPr>
          <a:xfrm>
            <a:off x="-97806" y="0"/>
            <a:ext cx="9241805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758" y="0"/>
            <a:ext cx="7954241" cy="51435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49864" y="2422506"/>
            <a:ext cx="4345586" cy="16087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110000"/>
              </a:lnSpc>
              <a:buNone/>
              <a:defRPr sz="2000" b="0" i="0" baseline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ga-IE" dirty="0"/>
              <a:t>Real quote text to go here over several lines to accompany real image. Quote can be long it needs bea sit will fit with branding guielines.</a:t>
            </a: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33914" y="4157722"/>
            <a:ext cx="4361536" cy="4414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110000"/>
              </a:lnSpc>
              <a:buNone/>
              <a:defRPr sz="1200" b="0" i="0" baseline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ga-IE" dirty="0"/>
              <a:t>- Name, Title,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043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0072" y="632290"/>
            <a:ext cx="2554351" cy="6942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</a:t>
            </a:r>
            <a:br>
              <a:rPr lang="ga-IE" dirty="0"/>
            </a:br>
            <a:r>
              <a:rPr lang="ga-IE" dirty="0"/>
              <a:t>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0072" y="1430978"/>
            <a:ext cx="2554351" cy="26606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67943" y="628651"/>
            <a:ext cx="2582140" cy="346295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938407" y="623455"/>
            <a:ext cx="2582140" cy="3462951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8148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1586" y="480805"/>
            <a:ext cx="7996461" cy="306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66271" y="3668938"/>
            <a:ext cx="7996460" cy="4807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893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18786" y="469359"/>
            <a:ext cx="6380778" cy="5566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 spc="0">
                <a:solidFill>
                  <a:srgbClr val="00B7B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A15074-CB63-4AE0-BA1A-EB24C1738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12" y="1320037"/>
            <a:ext cx="6345152" cy="30732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Clr>
                <a:schemeClr val="accent3"/>
              </a:buClr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buClr>
                <a:schemeClr val="accent3"/>
              </a:buClr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chemeClr val="accent3"/>
              </a:buClr>
              <a:defRPr sz="1400" b="0" i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lnSpc>
                <a:spcPct val="120000"/>
              </a:lnSpc>
              <a:buClr>
                <a:srgbClr val="FF0060"/>
              </a:buClr>
              <a:buNone/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49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9771" y="501764"/>
            <a:ext cx="6401356" cy="5343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solidFill>
                  <a:srgbClr val="00B7B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771" y="1197789"/>
            <a:ext cx="6401356" cy="3302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04D2A2"/>
              </a:buClr>
              <a:defRPr sz="18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700"/>
              </a:spcBef>
              <a:buClr>
                <a:srgbClr val="04D2A2"/>
              </a:buClr>
              <a:buFont typeface="Cambria" charset="0"/>
              <a:buChar char="⎻"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00000"/>
              </a:lnSpc>
              <a:buClr>
                <a:srgbClr val="04D2A2"/>
              </a:buClr>
              <a:defRPr sz="1400" b="0" i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9636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8070" y="546505"/>
            <a:ext cx="6383976" cy="5343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solidFill>
                  <a:srgbClr val="00B7B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8071" y="1226956"/>
            <a:ext cx="3087882" cy="31669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Clr>
                <a:srgbClr val="04D2A2"/>
              </a:buClr>
              <a:defRPr sz="14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lnSpc>
                <a:spcPct val="120000"/>
              </a:lnSpc>
              <a:spcBef>
                <a:spcPts val="700"/>
              </a:spcBef>
              <a:buClr>
                <a:srgbClr val="04D2A2"/>
              </a:buClr>
              <a:buFont typeface="Cambria" charset="0"/>
              <a:buChar char="⎻"/>
              <a:defRPr sz="1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rgbClr val="04D2A2"/>
              </a:buClr>
              <a:defRPr sz="1100" b="0" i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888214" y="1226956"/>
            <a:ext cx="3073832" cy="31669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Clr>
                <a:srgbClr val="04D2A2"/>
              </a:buClr>
              <a:defRPr sz="14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lnSpc>
                <a:spcPct val="120000"/>
              </a:lnSpc>
              <a:spcBef>
                <a:spcPts val="700"/>
              </a:spcBef>
              <a:buClr>
                <a:srgbClr val="04D2A2"/>
              </a:buClr>
              <a:buFont typeface="Cambria" charset="0"/>
              <a:buChar char="⎻"/>
              <a:defRPr sz="1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rgbClr val="04D2A2"/>
              </a:buClr>
              <a:defRPr sz="1100" b="0" i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17473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0229" y="1230102"/>
            <a:ext cx="3137698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dirty="0"/>
              <a:t>Click To Edit Master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0228" y="505701"/>
            <a:ext cx="6412463" cy="5343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70229" y="1758010"/>
            <a:ext cx="3137697" cy="2713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Clr>
                <a:srgbClr val="04D2A2"/>
              </a:buClr>
              <a:defRPr sz="14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28650" indent="-171450">
              <a:lnSpc>
                <a:spcPct val="120000"/>
              </a:lnSpc>
              <a:spcBef>
                <a:spcPts val="700"/>
              </a:spcBef>
              <a:buClr>
                <a:srgbClr val="04D2A2"/>
              </a:buClr>
              <a:buFont typeface="Cambria" charset="0"/>
              <a:buChar char="⎻"/>
              <a:defRPr sz="1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rgbClr val="04D2A2"/>
              </a:buClr>
              <a:defRPr sz="1100" b="0" i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850932" y="1230102"/>
            <a:ext cx="3137698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dirty="0"/>
              <a:t>Click To Edit Master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850931" y="1758010"/>
            <a:ext cx="3137697" cy="2713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Clr>
                <a:srgbClr val="04D2A2"/>
              </a:buClr>
              <a:defRPr sz="14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lnSpc>
                <a:spcPct val="120000"/>
              </a:lnSpc>
              <a:spcBef>
                <a:spcPts val="700"/>
              </a:spcBef>
              <a:buClr>
                <a:srgbClr val="04D2A2"/>
              </a:buClr>
              <a:buFont typeface="Cambria" charset="0"/>
              <a:buChar char="⎻"/>
              <a:defRPr sz="1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rgbClr val="04D2A2"/>
              </a:buClr>
              <a:defRPr sz="1100" b="0" i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277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9176C24-1642-5D47-8E90-3E864902A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072" y="632290"/>
            <a:ext cx="2554351" cy="6942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</a:t>
            </a:r>
            <a:br>
              <a:rPr lang="ga-IE" dirty="0"/>
            </a:br>
            <a:r>
              <a:rPr lang="ga-IE" dirty="0"/>
              <a:t>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D1E91A-E405-8F40-B78B-19839158AD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0072" y="1430978"/>
            <a:ext cx="2554351" cy="26606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CAE1FE5-FAEB-164A-BCA6-D559DAD43F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7943" y="628651"/>
            <a:ext cx="2582140" cy="3462951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330574E4-3257-2544-B5D0-C4C67216B6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38407" y="623455"/>
            <a:ext cx="2582140" cy="3462951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9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4412" y="493110"/>
            <a:ext cx="6345152" cy="5566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 spc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AD9B8D-1B40-4DA9-A676-062861E55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12" y="1320037"/>
            <a:ext cx="6345152" cy="30732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Clr>
                <a:schemeClr val="accent3"/>
              </a:buClr>
              <a:defRPr sz="16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buClr>
                <a:schemeClr val="accent3"/>
              </a:buClr>
              <a:defRPr sz="16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buClr>
                <a:schemeClr val="accent3"/>
              </a:buClr>
              <a:defRPr sz="14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7797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501DFC-CE84-44ED-810E-87528372F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89"/>
            <a:ext cx="9144000" cy="51426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4C634D-FFB7-4070-8B42-A23380AD11A0}"/>
              </a:ext>
            </a:extLst>
          </p:cNvPr>
          <p:cNvSpPr/>
          <p:nvPr userDrawn="1"/>
        </p:nvSpPr>
        <p:spPr>
          <a:xfrm>
            <a:off x="0" y="-25033"/>
            <a:ext cx="9144000" cy="5142611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BBA84-322C-4170-868E-C048611BC113}"/>
              </a:ext>
            </a:extLst>
          </p:cNvPr>
          <p:cNvSpPr txBox="1"/>
          <p:nvPr userDrawn="1"/>
        </p:nvSpPr>
        <p:spPr>
          <a:xfrm>
            <a:off x="6616575" y="3001203"/>
            <a:ext cx="1955659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10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UK HQ</a:t>
            </a:r>
          </a:p>
          <a:p>
            <a:pPr algn="r">
              <a:lnSpc>
                <a:spcPts val="1400"/>
              </a:lnSpc>
            </a:pPr>
            <a:endParaRPr lang="en-US" sz="11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r">
              <a:lnSpc>
                <a:spcPts val="1400"/>
              </a:lnSpc>
            </a:pPr>
            <a:r>
              <a:rPr lang="en-GB" sz="1100" u="sng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6 Brownlow Mews, </a:t>
            </a:r>
          </a:p>
          <a:p>
            <a:pPr algn="r">
              <a:lnSpc>
                <a:spcPts val="1400"/>
              </a:lnSpc>
            </a:pPr>
            <a:r>
              <a:rPr lang="en-GB" sz="1100" u="sng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London, WC1N 2LD</a:t>
            </a:r>
          </a:p>
          <a:p>
            <a:pPr algn="r">
              <a:lnSpc>
                <a:spcPts val="1400"/>
              </a:lnSpc>
            </a:pPr>
            <a:endParaRPr lang="cs-CZ" sz="1100">
              <a:solidFill>
                <a:schemeClr val="accent3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r">
              <a:lnSpc>
                <a:spcPts val="1400"/>
              </a:lnSpc>
            </a:pPr>
            <a:r>
              <a:rPr lang="cs-CZ" sz="110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t:  </a:t>
            </a:r>
            <a:r>
              <a:rPr lang="is-IS" sz="110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+ 44 203 135 6030</a:t>
            </a:r>
          </a:p>
          <a:p>
            <a:pPr algn="r">
              <a:lnSpc>
                <a:spcPts val="1400"/>
              </a:lnSpc>
            </a:pPr>
            <a:r>
              <a:rPr lang="cs-CZ" sz="110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w:  </a:t>
            </a:r>
            <a:r>
              <a:rPr lang="cs-CZ" sz="11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version1.com</a:t>
            </a:r>
          </a:p>
          <a:p>
            <a:pPr algn="r">
              <a:lnSpc>
                <a:spcPts val="1400"/>
              </a:lnSpc>
            </a:pPr>
            <a:r>
              <a:rPr lang="cs-CZ" sz="110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e:  </a:t>
            </a:r>
            <a:r>
              <a:rPr lang="cs-CZ" sz="11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info@version1.com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9C049-904C-42D9-86F6-ED3C417DAB65}"/>
              </a:ext>
            </a:extLst>
          </p:cNvPr>
          <p:cNvSpPr txBox="1"/>
          <p:nvPr userDrawn="1"/>
        </p:nvSpPr>
        <p:spPr>
          <a:xfrm>
            <a:off x="4310146" y="3001203"/>
            <a:ext cx="2090653" cy="1520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10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Ireland HQ</a:t>
            </a:r>
          </a:p>
          <a:p>
            <a:pPr algn="r">
              <a:lnSpc>
                <a:spcPts val="1400"/>
              </a:lnSpc>
            </a:pPr>
            <a:endParaRPr lang="en-US" sz="11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r">
              <a:lnSpc>
                <a:spcPts val="1400"/>
              </a:lnSpc>
            </a:pPr>
            <a:r>
              <a:rPr lang="en-US" sz="110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  <a:hlinkClick r:id="rId3"/>
              </a:rPr>
              <a:t>Millennium House, Millennium Walkway, Dublin 1, D01 F5P8</a:t>
            </a:r>
            <a:endParaRPr lang="en-US" sz="11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r">
              <a:lnSpc>
                <a:spcPts val="1400"/>
              </a:lnSpc>
            </a:pPr>
            <a:endParaRPr lang="en-US" sz="11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r">
              <a:lnSpc>
                <a:spcPts val="1400"/>
              </a:lnSpc>
            </a:pPr>
            <a:r>
              <a:rPr lang="cs-CZ" sz="110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t:  </a:t>
            </a:r>
            <a:r>
              <a:rPr lang="is-IS" sz="110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+353 1 865 7800</a:t>
            </a:r>
          </a:p>
          <a:p>
            <a:pPr algn="r">
              <a:lnSpc>
                <a:spcPts val="1400"/>
              </a:lnSpc>
            </a:pPr>
            <a:r>
              <a:rPr lang="cs-CZ" sz="1100" err="1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w</a:t>
            </a:r>
            <a:r>
              <a:rPr lang="cs-CZ" sz="110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:  </a:t>
            </a:r>
            <a:r>
              <a:rPr lang="cs-CZ" sz="11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version1.com</a:t>
            </a:r>
          </a:p>
          <a:p>
            <a:pPr algn="r">
              <a:lnSpc>
                <a:spcPts val="1400"/>
              </a:lnSpc>
            </a:pPr>
            <a:r>
              <a:rPr lang="cs-CZ" sz="1100">
                <a:solidFill>
                  <a:schemeClr val="accent3"/>
                </a:solidFill>
                <a:latin typeface="Calibri Light" charset="0"/>
                <a:ea typeface="Calibri Light" charset="0"/>
                <a:cs typeface="Calibri Light" charset="0"/>
              </a:rPr>
              <a:t>e:  </a:t>
            </a:r>
            <a:r>
              <a:rPr lang="cs-CZ" sz="11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info@version1.com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A7D119-7953-4C30-9223-000A17E52A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217" y="3560744"/>
            <a:ext cx="1298993" cy="8726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DDA0FB-C317-4260-8713-FB28777FE973}"/>
              </a:ext>
            </a:extLst>
          </p:cNvPr>
          <p:cNvSpPr/>
          <p:nvPr userDrawn="1"/>
        </p:nvSpPr>
        <p:spPr>
          <a:xfrm>
            <a:off x="849217" y="1460438"/>
            <a:ext cx="6416925" cy="126188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Talk to our Experts:</a:t>
            </a:r>
          </a:p>
          <a:p>
            <a:r>
              <a:rPr lang="en-US" sz="20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info@version1.com</a:t>
            </a:r>
            <a:endParaRPr lang="en-US" sz="2000" dirty="0">
              <a:solidFill>
                <a:schemeClr val="accent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111771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F650-0D7D-428D-8D07-8572A9FC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55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9460" y="483951"/>
            <a:ext cx="6306353" cy="5343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9460" y="1179976"/>
            <a:ext cx="6306353" cy="31663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spcBef>
                <a:spcPts val="700"/>
              </a:spcBef>
              <a:buClr>
                <a:schemeClr val="accent3"/>
              </a:buClr>
              <a:defRPr sz="16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4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661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48382" y="522754"/>
            <a:ext cx="6383976" cy="5343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8383" y="1203205"/>
            <a:ext cx="3087882" cy="3178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spcBef>
                <a:spcPts val="700"/>
              </a:spcBef>
              <a:buClr>
                <a:schemeClr val="accent3"/>
              </a:buClr>
              <a:defRPr sz="12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1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858526" y="1203205"/>
            <a:ext cx="3073832" cy="31787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spcBef>
                <a:spcPts val="700"/>
              </a:spcBef>
              <a:buClr>
                <a:schemeClr val="accent3"/>
              </a:buClr>
              <a:defRPr sz="12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1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6810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2479" y="1236040"/>
            <a:ext cx="3149573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dirty="0"/>
              <a:t>Click To Edit Master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2478" y="511639"/>
            <a:ext cx="6410213" cy="5343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0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72480" y="1763948"/>
            <a:ext cx="3149572" cy="26299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spcBef>
                <a:spcPts val="700"/>
              </a:spcBef>
              <a:buClr>
                <a:schemeClr val="accent3"/>
              </a:buClr>
              <a:defRPr sz="12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1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850932" y="1236040"/>
            <a:ext cx="3149573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dirty="0"/>
              <a:t>Click To Edit Master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850932" y="1763948"/>
            <a:ext cx="3149572" cy="26299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spcBef>
                <a:spcPts val="700"/>
              </a:spcBef>
              <a:buClr>
                <a:schemeClr val="accent3"/>
              </a:buClr>
              <a:defRPr sz="12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100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2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100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345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196179-BD00-CF42-B6CD-D6CAACC21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35057" y="1728221"/>
            <a:ext cx="6231017" cy="16769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0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ga-IE" dirty="0"/>
              <a:t>Divider Slide: Text Goes Here. Can Be Used For Stats Or To Show A New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8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196179-BD00-CF42-B6CD-D6CAACC21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35057" y="1728221"/>
            <a:ext cx="6231017" cy="15696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0" i="0" baseline="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ga-IE" dirty="0"/>
              <a:t>Divider Slide: Text Goes Here. Can Be Used For Stats Or To Show A New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7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FED052-D058-8347-BF11-E7119E78B3F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F53BF-D7FD-E449-BE74-D5F6728EC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8987" y="4500880"/>
            <a:ext cx="664469" cy="445766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6014CD-EBC8-F049-A70D-28E30405D21D}"/>
              </a:ext>
            </a:extLst>
          </p:cNvPr>
          <p:cNvSpPr txBox="1">
            <a:spLocks/>
          </p:cNvSpPr>
          <p:nvPr userDrawn="1"/>
        </p:nvSpPr>
        <p:spPr>
          <a:xfrm>
            <a:off x="343774" y="4828008"/>
            <a:ext cx="2895600" cy="196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GB" sz="600" b="0" i="0" dirty="0">
                <a:solidFill>
                  <a:schemeClr val="tx1"/>
                </a:solidFill>
                <a:latin typeface="Calibri Light"/>
                <a:cs typeface="Calibri Light"/>
              </a:rPr>
              <a:t>Copyright ©2018 Version 1.</a:t>
            </a:r>
            <a:r>
              <a:rPr lang="en-GB" sz="600" b="0" i="0" baseline="0" dirty="0">
                <a:solidFill>
                  <a:schemeClr val="tx1"/>
                </a:solidFill>
                <a:latin typeface="Calibri Light"/>
                <a:cs typeface="Calibri Light"/>
              </a:rPr>
              <a:t> All rights reserved</a:t>
            </a:r>
            <a:r>
              <a:rPr lang="en-GB" sz="600" b="0" i="0" baseline="0" dirty="0">
                <a:solidFill>
                  <a:srgbClr val="0E082B"/>
                </a:solidFill>
                <a:latin typeface="Calibri Light"/>
                <a:cs typeface="Calibri Light"/>
              </a:rPr>
              <a:t>.</a:t>
            </a:r>
            <a:endParaRPr lang="en-GB" sz="600" b="0" i="0" dirty="0">
              <a:solidFill>
                <a:srgbClr val="0E082B"/>
              </a:solidFill>
              <a:latin typeface="Calibri Light"/>
              <a:cs typeface="Calibri Light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A8A9AD-3730-464E-B759-79CCF63560FF}"/>
              </a:ext>
            </a:extLst>
          </p:cNvPr>
          <p:cNvSpPr txBox="1">
            <a:spLocks/>
          </p:cNvSpPr>
          <p:nvPr userDrawn="1"/>
        </p:nvSpPr>
        <p:spPr>
          <a:xfrm>
            <a:off x="111398" y="4831123"/>
            <a:ext cx="289922" cy="159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1FE19B1-5C8D-4851-89AA-EB3FDBD9A9DD}" type="slidenum">
              <a:rPr lang="en-IE" sz="600" b="0" i="0" smtClean="0">
                <a:solidFill>
                  <a:schemeClr val="tx1"/>
                </a:solidFill>
                <a:latin typeface="Calibri Light"/>
                <a:cs typeface="Calibri Light"/>
              </a:rPr>
              <a:pPr algn="l"/>
              <a:t>‹#›</a:t>
            </a:fld>
            <a:endParaRPr lang="en-IE" sz="600" b="0" i="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239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63E82-9015-154C-968A-440B0435CAC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544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228987" y="4500880"/>
            <a:ext cx="664469" cy="445766"/>
          </a:xfrm>
          <a:prstGeom prst="rect">
            <a:avLst/>
          </a:prstGeom>
        </p:spPr>
      </p:pic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343774" y="4828008"/>
            <a:ext cx="2895600" cy="196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GB" sz="600" b="0" i="0" dirty="0">
                <a:solidFill>
                  <a:schemeClr val="tx1"/>
                </a:solidFill>
                <a:latin typeface="Calibri Light"/>
                <a:cs typeface="Calibri Light"/>
              </a:rPr>
              <a:t>Copyright </a:t>
            </a:r>
            <a:r>
              <a:rPr lang="en-GB" sz="600" b="0" i="0">
                <a:solidFill>
                  <a:schemeClr val="tx1"/>
                </a:solidFill>
                <a:latin typeface="Calibri Light"/>
                <a:cs typeface="Calibri Light"/>
              </a:rPr>
              <a:t>©2021 </a:t>
            </a:r>
            <a:r>
              <a:rPr lang="en-GB" sz="600" b="0" i="0" dirty="0">
                <a:solidFill>
                  <a:schemeClr val="tx1"/>
                </a:solidFill>
                <a:latin typeface="Calibri Light"/>
                <a:cs typeface="Calibri Light"/>
              </a:rPr>
              <a:t>Version 1.</a:t>
            </a:r>
            <a:r>
              <a:rPr lang="en-GB" sz="600" b="0" i="0" baseline="0" dirty="0">
                <a:solidFill>
                  <a:schemeClr val="tx1"/>
                </a:solidFill>
                <a:latin typeface="Calibri Light"/>
                <a:cs typeface="Calibri Light"/>
              </a:rPr>
              <a:t> All rights reserved</a:t>
            </a:r>
            <a:r>
              <a:rPr lang="en-GB" sz="600" b="0" i="0" baseline="0" dirty="0">
                <a:solidFill>
                  <a:srgbClr val="0E082B"/>
                </a:solidFill>
                <a:latin typeface="Calibri Light"/>
                <a:cs typeface="Calibri Light"/>
              </a:rPr>
              <a:t>.</a:t>
            </a:r>
            <a:endParaRPr lang="en-GB" sz="600" b="0" i="0" dirty="0">
              <a:solidFill>
                <a:srgbClr val="0E082B"/>
              </a:solidFill>
              <a:latin typeface="Calibri Light"/>
              <a:cs typeface="Calibri Light"/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111398" y="4831123"/>
            <a:ext cx="289922" cy="159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1FE19B1-5C8D-4851-89AA-EB3FDBD9A9DD}" type="slidenum">
              <a:rPr lang="en-IE" sz="600" b="0" i="0" smtClean="0">
                <a:solidFill>
                  <a:schemeClr val="tx1"/>
                </a:solidFill>
                <a:latin typeface="Calibri Light"/>
                <a:cs typeface="Calibri Light"/>
              </a:rPr>
              <a:pPr algn="l"/>
              <a:t>‹#›</a:t>
            </a:fld>
            <a:endParaRPr lang="en-IE" sz="600" b="0" i="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1741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8" r:id="rId2"/>
    <p:sldLayoutId id="2147483649" r:id="rId3"/>
    <p:sldLayoutId id="2147483650" r:id="rId4"/>
    <p:sldLayoutId id="2147483652" r:id="rId5"/>
    <p:sldLayoutId id="2147483653" r:id="rId6"/>
    <p:sldLayoutId id="2147483654" r:id="rId7"/>
    <p:sldLayoutId id="2147483659" r:id="rId8"/>
    <p:sldLayoutId id="2147483669" r:id="rId9"/>
    <p:sldLayoutId id="2147483660" r:id="rId10"/>
    <p:sldLayoutId id="2147483656" r:id="rId11"/>
    <p:sldLayoutId id="214748365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63E82-9015-154C-968A-440B0435CAC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544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228987" y="4500880"/>
            <a:ext cx="664469" cy="445766"/>
          </a:xfrm>
          <a:prstGeom prst="rect">
            <a:avLst/>
          </a:prstGeom>
        </p:spPr>
      </p:pic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343774" y="4828008"/>
            <a:ext cx="2895600" cy="196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GB" sz="600" b="0" i="0" dirty="0">
                <a:solidFill>
                  <a:schemeClr val="tx1"/>
                </a:solidFill>
                <a:latin typeface="Calibri Light"/>
                <a:cs typeface="Calibri Light"/>
              </a:rPr>
              <a:t>Copyright </a:t>
            </a:r>
            <a:r>
              <a:rPr lang="en-GB" sz="600" b="0" i="0">
                <a:solidFill>
                  <a:schemeClr val="tx1"/>
                </a:solidFill>
                <a:latin typeface="Calibri Light"/>
                <a:cs typeface="Calibri Light"/>
              </a:rPr>
              <a:t>©2021 </a:t>
            </a:r>
            <a:r>
              <a:rPr lang="en-GB" sz="600" b="0" i="0" dirty="0">
                <a:solidFill>
                  <a:schemeClr val="tx1"/>
                </a:solidFill>
                <a:latin typeface="Calibri Light"/>
                <a:cs typeface="Calibri Light"/>
              </a:rPr>
              <a:t>Version 1.</a:t>
            </a:r>
            <a:r>
              <a:rPr lang="en-GB" sz="600" b="0" i="0" baseline="0" dirty="0">
                <a:solidFill>
                  <a:schemeClr val="tx1"/>
                </a:solidFill>
                <a:latin typeface="Calibri Light"/>
                <a:cs typeface="Calibri Light"/>
              </a:rPr>
              <a:t> All rights reserved</a:t>
            </a:r>
            <a:r>
              <a:rPr lang="en-GB" sz="600" b="0" i="0" baseline="0" dirty="0">
                <a:solidFill>
                  <a:srgbClr val="0E082B"/>
                </a:solidFill>
                <a:latin typeface="Calibri Light"/>
                <a:cs typeface="Calibri Light"/>
              </a:rPr>
              <a:t>.</a:t>
            </a:r>
            <a:endParaRPr lang="en-GB" sz="600" b="0" i="0" dirty="0">
              <a:solidFill>
                <a:srgbClr val="0E082B"/>
              </a:solidFill>
              <a:latin typeface="Calibri Light"/>
              <a:cs typeface="Calibri Light"/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111398" y="4831123"/>
            <a:ext cx="289922" cy="159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1FE19B1-5C8D-4851-89AA-EB3FDBD9A9DD}" type="slidenum">
              <a:rPr lang="en-IE" sz="600" b="0" i="0" smtClean="0">
                <a:solidFill>
                  <a:schemeClr val="tx1"/>
                </a:solidFill>
                <a:latin typeface="Calibri Light"/>
                <a:cs typeface="Calibri Light"/>
              </a:rPr>
              <a:pPr algn="l"/>
              <a:t>‹#›</a:t>
            </a:fld>
            <a:endParaRPr lang="en-IE" sz="600" b="0" i="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889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D692A-256A-4E42-8D6D-D83A02D42D7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E40D5-2C09-7E40-85CF-C8CD3C9938C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28987" y="4500880"/>
            <a:ext cx="664469" cy="445765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0848F5-A511-2342-B46F-BF6774C3A8A4}"/>
              </a:ext>
            </a:extLst>
          </p:cNvPr>
          <p:cNvSpPr txBox="1">
            <a:spLocks/>
          </p:cNvSpPr>
          <p:nvPr userDrawn="1"/>
        </p:nvSpPr>
        <p:spPr>
          <a:xfrm>
            <a:off x="343774" y="4828008"/>
            <a:ext cx="2895600" cy="196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GB" sz="600" b="0" i="0" dirty="0">
                <a:solidFill>
                  <a:schemeClr val="bg1"/>
                </a:solidFill>
                <a:latin typeface="Calibri Light"/>
                <a:cs typeface="Calibri Light"/>
              </a:rPr>
              <a:t>Copyright </a:t>
            </a:r>
            <a:r>
              <a:rPr lang="en-GB" sz="600" b="0" i="0">
                <a:solidFill>
                  <a:schemeClr val="bg1"/>
                </a:solidFill>
                <a:latin typeface="Calibri Light"/>
                <a:cs typeface="Calibri Light"/>
              </a:rPr>
              <a:t>©2020 </a:t>
            </a:r>
            <a:r>
              <a:rPr lang="en-GB" sz="600" b="0" i="0" dirty="0">
                <a:solidFill>
                  <a:schemeClr val="bg1"/>
                </a:solidFill>
                <a:latin typeface="Calibri Light"/>
                <a:cs typeface="Calibri Light"/>
              </a:rPr>
              <a:t>Version 1.</a:t>
            </a:r>
            <a:r>
              <a:rPr lang="en-GB" sz="600" b="0" i="0" baseline="0" dirty="0">
                <a:solidFill>
                  <a:schemeClr val="bg1"/>
                </a:solidFill>
                <a:latin typeface="Calibri Light"/>
                <a:cs typeface="Calibri Light"/>
              </a:rPr>
              <a:t> All rights reserved.</a:t>
            </a:r>
            <a:endParaRPr lang="en-GB" sz="600" b="0" i="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E3848D-4652-0240-BD04-91A2BF910602}"/>
              </a:ext>
            </a:extLst>
          </p:cNvPr>
          <p:cNvSpPr txBox="1">
            <a:spLocks/>
          </p:cNvSpPr>
          <p:nvPr userDrawn="1"/>
        </p:nvSpPr>
        <p:spPr>
          <a:xfrm>
            <a:off x="111398" y="4831123"/>
            <a:ext cx="289922" cy="159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1FE19B1-5C8D-4851-89AA-EB3FDBD9A9DD}" type="slidenum">
              <a:rPr lang="en-IE" sz="600" b="0" i="0" smtClean="0">
                <a:solidFill>
                  <a:schemeClr val="bg1"/>
                </a:solidFill>
                <a:latin typeface="Calibri Light"/>
                <a:cs typeface="Calibri Light"/>
              </a:rPr>
              <a:pPr algn="l"/>
              <a:t>‹#›</a:t>
            </a:fld>
            <a:endParaRPr lang="en-IE" sz="600" b="0" i="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657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5235" y="4213415"/>
            <a:ext cx="3741406" cy="561785"/>
          </a:xfrm>
        </p:spPr>
        <p:txBody>
          <a:bodyPr>
            <a:normAutofit/>
          </a:bodyPr>
          <a:lstStyle/>
          <a:p>
            <a:r>
              <a:rPr lang="en-US" dirty="0"/>
              <a:t>Testing Framework Evidence</a:t>
            </a:r>
            <a:br>
              <a:rPr lang="en-US" dirty="0"/>
            </a:br>
            <a:r>
              <a:rPr lang="en-US" dirty="0"/>
              <a:t>Draft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78531" y="4204790"/>
            <a:ext cx="3714751" cy="5704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Presented By: Michael, Deepak, Barry, Bijaya, Joseph </a:t>
            </a:r>
          </a:p>
          <a:p>
            <a:r>
              <a:rPr lang="en-US" dirty="0"/>
              <a:t>C# .NET Core Framework</a:t>
            </a:r>
          </a:p>
          <a:p>
            <a:r>
              <a:rPr lang="en-US" dirty="0"/>
              <a:t>18 Oct 2021</a:t>
            </a:r>
          </a:p>
        </p:txBody>
      </p:sp>
    </p:spTree>
    <p:extLst>
      <p:ext uri="{BB962C8B-B14F-4D97-AF65-F5344CB8AC3E}">
        <p14:creationId xmlns:p14="http://schemas.microsoft.com/office/powerpoint/2010/main" val="18509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3BCF-429F-4D89-A7FC-6A69C595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0" y="262535"/>
            <a:ext cx="6306353" cy="534390"/>
          </a:xfrm>
        </p:spPr>
        <p:txBody>
          <a:bodyPr/>
          <a:lstStyle/>
          <a:p>
            <a:r>
              <a:rPr lang="en-GB" dirty="0"/>
              <a:t>NLog Example to Expect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86A15-2D80-42ED-ADDC-8B6B1952B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60" y="1179513"/>
            <a:ext cx="5437862" cy="31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2CCCD-911C-41B1-8255-3C6DC0474E7D}"/>
              </a:ext>
            </a:extLst>
          </p:cNvPr>
          <p:cNvSpPr txBox="1"/>
          <p:nvPr/>
        </p:nvSpPr>
        <p:spPr>
          <a:xfrm>
            <a:off x="6007322" y="1054884"/>
            <a:ext cx="3092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log as previously mentioned is at an Info level.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example displays the capabilities that you can achieve with NLog.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example also contains an exception that has been logged for demonstrating purposes.</a:t>
            </a:r>
          </a:p>
        </p:txBody>
      </p:sp>
    </p:spTree>
    <p:extLst>
      <p:ext uri="{BB962C8B-B14F-4D97-AF65-F5344CB8AC3E}">
        <p14:creationId xmlns:p14="http://schemas.microsoft.com/office/powerpoint/2010/main" val="269926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3BCF-429F-4D89-A7FC-6A69C595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96" y="262400"/>
            <a:ext cx="6306353" cy="534390"/>
          </a:xfrm>
        </p:spPr>
        <p:txBody>
          <a:bodyPr/>
          <a:lstStyle/>
          <a:p>
            <a:r>
              <a:rPr lang="en-GB" dirty="0"/>
              <a:t>Extent Reports Example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B84757-8C80-42A1-9F02-37DFDA8CA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796" y="942823"/>
            <a:ext cx="6382192" cy="3622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A9615-B5E0-4607-9BD4-FCE706F7629A}"/>
              </a:ext>
            </a:extLst>
          </p:cNvPr>
          <p:cNvSpPr txBox="1"/>
          <p:nvPr/>
        </p:nvSpPr>
        <p:spPr>
          <a:xfrm>
            <a:off x="6825384" y="816347"/>
            <a:ext cx="23186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example has a 100% Pass rate. </a:t>
            </a:r>
          </a:p>
          <a:p>
            <a:endParaRPr lang="en-GB" dirty="0"/>
          </a:p>
          <a:p>
            <a:r>
              <a:rPr lang="en-GB" dirty="0"/>
              <a:t>All details about the Test run for that Test Scenario are displayed in the example.</a:t>
            </a:r>
          </a:p>
          <a:p>
            <a:br>
              <a:rPr lang="en-GB" dirty="0"/>
            </a:br>
            <a:r>
              <a:rPr lang="en-GB" dirty="0"/>
              <a:t>You can see the images that were instructed to be taken  are displayed as an attachment for each step.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648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3BCF-429F-4D89-A7FC-6A69C595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0" y="312501"/>
            <a:ext cx="6306353" cy="534390"/>
          </a:xfrm>
        </p:spPr>
        <p:txBody>
          <a:bodyPr/>
          <a:lstStyle/>
          <a:p>
            <a:r>
              <a:rPr lang="en-GB" dirty="0"/>
              <a:t>Logging &amp; Reporting Technology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1317FB-50AE-46DB-B994-052887763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63" y="1192213"/>
            <a:ext cx="6305550" cy="3167062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Logging Technology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NLog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Reporting Technology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Extent Reports </a:t>
            </a:r>
          </a:p>
        </p:txBody>
      </p:sp>
    </p:spTree>
    <p:extLst>
      <p:ext uri="{BB962C8B-B14F-4D97-AF65-F5344CB8AC3E}">
        <p14:creationId xmlns:p14="http://schemas.microsoft.com/office/powerpoint/2010/main" val="361970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3BCF-429F-4D89-A7FC-6A69C595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10" y="385890"/>
            <a:ext cx="6306353" cy="534390"/>
          </a:xfrm>
        </p:spPr>
        <p:txBody>
          <a:bodyPr/>
          <a:lstStyle/>
          <a:p>
            <a:r>
              <a:rPr lang="en-GB" dirty="0"/>
              <a:t>Logging with NLog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6CD73-372D-492F-9E65-9DB85145F96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7056" y="1178719"/>
            <a:ext cx="7989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framework has been designed in a way that the logs are saved to a text file instead of the console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also a rule that specifies the log level should be set to ‘Info’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results are stored in a one centralised location ‘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TestResults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 folder with its own nested folder called ‘Logs’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D6F532-D3B1-4408-8EA0-6121DBB97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3" y="3451290"/>
            <a:ext cx="5050599" cy="13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4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3BCF-429F-4D89-A7FC-6A69C595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10" y="141940"/>
            <a:ext cx="6306353" cy="534390"/>
          </a:xfrm>
        </p:spPr>
        <p:txBody>
          <a:bodyPr/>
          <a:lstStyle/>
          <a:p>
            <a:r>
              <a:rPr lang="en-GB" dirty="0"/>
              <a:t>Reporting with Extent Reports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0FD6-E59B-42C2-8A6F-88DCE7542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10" y="977489"/>
            <a:ext cx="8574540" cy="3310396"/>
          </a:xfrm>
        </p:spPr>
        <p:txBody>
          <a:bodyPr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results are all stored in a one centralised location ‘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TestResults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 folder with its own nested folder called ‘Reports’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actual results document is saved as a .html which can be open with any desired browser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results capture whether the test has passed or failed.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Extent Reports also provides the abilities to capture the exception and take a picture of the issue and attach it to the Report.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Extents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provides the results in 2 formats: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1.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Hi-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l dashboard to view all overall general information of the Test Run.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esult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also be viewed by Feature with each individual test scenario for that feature being able to be expanded on to view more details of each test step.  </a:t>
            </a:r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600425-B865-4D59-B958-43D1380E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10" y="4287884"/>
            <a:ext cx="7521677" cy="35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9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3BCF-429F-4D89-A7FC-6A69C595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0" y="346300"/>
            <a:ext cx="6306353" cy="534390"/>
          </a:xfrm>
        </p:spPr>
        <p:txBody>
          <a:bodyPr/>
          <a:lstStyle/>
          <a:p>
            <a:r>
              <a:rPr lang="en-GB" dirty="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0FD6-E59B-42C2-8A6F-88DCE7542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460" y="1111150"/>
            <a:ext cx="6306353" cy="31663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The framework currently has one dedicated feature per project layer within the solution except for Test Framework…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Simple API Feature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Automated Testing using Selenium Feature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Database Feature </a:t>
            </a:r>
          </a:p>
        </p:txBody>
      </p:sp>
    </p:spTree>
    <p:extLst>
      <p:ext uri="{BB962C8B-B14F-4D97-AF65-F5344CB8AC3E}">
        <p14:creationId xmlns:p14="http://schemas.microsoft.com/office/powerpoint/2010/main" val="233755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3BCF-429F-4D89-A7FC-6A69C595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10" y="263774"/>
            <a:ext cx="6306353" cy="534390"/>
          </a:xfrm>
        </p:spPr>
        <p:txBody>
          <a:bodyPr/>
          <a:lstStyle/>
          <a:p>
            <a:r>
              <a:rPr lang="en-GB" dirty="0"/>
              <a:t>Simple API Feature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0FD6-E59B-42C2-8A6F-88DCE7542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10" y="1050860"/>
            <a:ext cx="8502990" cy="22966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This is currently the only feature file  for the RestSharp API Project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feature only consist of 1 Test Scenario;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1 Test Scenario will perform a GET operation on the specified endpoint to which an Status of Ok should be returned in the response.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Unfortunately this project does not have any Reporting / Logging functionality implemented. </a:t>
            </a:r>
          </a:p>
          <a:p>
            <a:endParaRPr lang="en-GB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859EC29-FD71-4DCE-9AF8-7632CD5A9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9" y="3579758"/>
            <a:ext cx="3934732" cy="1178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A693B8-C6F6-4C86-95C5-94855849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393" y="3579758"/>
            <a:ext cx="3934732" cy="11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4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3BCF-429F-4D89-A7FC-6A69C595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75" y="286526"/>
            <a:ext cx="7726815" cy="534390"/>
          </a:xfrm>
        </p:spPr>
        <p:txBody>
          <a:bodyPr>
            <a:normAutofit fontScale="90000"/>
          </a:bodyPr>
          <a:lstStyle/>
          <a:p>
            <a:r>
              <a:rPr lang="en-GB" dirty="0"/>
              <a:t>Automated Test Demo Using Selenium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0FD6-E59B-42C2-8A6F-88DCE7542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74" y="891624"/>
            <a:ext cx="8767059" cy="29062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This is currently the only feature for the Selenium Project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feature file consist of only 1 Test Scenario;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1 Test Scenario will launch the HerokuApp from the appsettings.config file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 script will go to the drop down list section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Select 3 various items from the drop down menu and take a picture of each item and output this to the test result folder. </a:t>
            </a:r>
          </a:p>
          <a:p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CB61F6-BE38-4CEE-B7ED-403048C2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5" y="3798103"/>
            <a:ext cx="4030095" cy="1058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AF2EB-32B1-4374-90D0-FB2031E1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98103"/>
            <a:ext cx="3648075" cy="10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29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3BCF-429F-4D89-A7FC-6A69C595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0" y="362280"/>
            <a:ext cx="6306353" cy="534390"/>
          </a:xfrm>
        </p:spPr>
        <p:txBody>
          <a:bodyPr/>
          <a:lstStyle/>
          <a:p>
            <a:r>
              <a:rPr lang="en-GB" dirty="0"/>
              <a:t>Accessing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0FD6-E59B-42C2-8A6F-88DCE7542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460" y="988553"/>
            <a:ext cx="6306353" cy="316639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Results are very easy to view and are all stored in one centralised location within the solution folder.</a:t>
            </a:r>
          </a:p>
          <a:p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4395251-FDFB-4634-A204-B1B7E5757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60" y="1879849"/>
            <a:ext cx="5079769" cy="285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02A3C-422F-4521-9A62-2A1F91262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46" y="2073524"/>
            <a:ext cx="1099067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2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3BCF-429F-4D89-A7FC-6A69C595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0" y="262741"/>
            <a:ext cx="6306353" cy="534390"/>
          </a:xfrm>
        </p:spPr>
        <p:txBody>
          <a:bodyPr/>
          <a:lstStyle/>
          <a:p>
            <a:r>
              <a:rPr lang="en-GB" dirty="0"/>
              <a:t>Accessing Results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0FD6-E59B-42C2-8A6F-88DCE7542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460" y="988553"/>
            <a:ext cx="6306353" cy="31663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The folder can also be accessed directly from within the solution whilst in Visual Studios. </a:t>
            </a:r>
          </a:p>
          <a:p>
            <a:endParaRPr lang="en-GB" dirty="0"/>
          </a:p>
          <a:p>
            <a:r>
              <a:rPr lang="en-GB" dirty="0"/>
              <a:t>Img folder contains the screenshots captured by the framework.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Logs folder contains the Nlog.txt file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Report folder contains the Extent Report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7A297-3860-4B28-BCD1-72097A7C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51" y="2571750"/>
            <a:ext cx="1885950" cy="250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73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sion1">
      <a:dk1>
        <a:srgbClr val="112F36"/>
      </a:dk1>
      <a:lt1>
        <a:srgbClr val="FFFFFF"/>
      </a:lt1>
      <a:dk2>
        <a:srgbClr val="112F35"/>
      </a:dk2>
      <a:lt2>
        <a:srgbClr val="FEFFFE"/>
      </a:lt2>
      <a:accent1>
        <a:srgbClr val="05918E"/>
      </a:accent1>
      <a:accent2>
        <a:srgbClr val="00B6B5"/>
      </a:accent2>
      <a:accent3>
        <a:srgbClr val="09D0A2"/>
      </a:accent3>
      <a:accent4>
        <a:srgbClr val="E9EAE9"/>
      </a:accent4>
      <a:accent5>
        <a:srgbClr val="00D0CC"/>
      </a:accent5>
      <a:accent6>
        <a:srgbClr val="112F36"/>
      </a:accent6>
      <a:hlink>
        <a:srgbClr val="00D0A1"/>
      </a:hlink>
      <a:folHlink>
        <a:srgbClr val="00B6B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ersion 1 Template" id="{8B5A60B9-F816-4E31-842D-613C7D645A07}" vid="{E8A6E23A-9573-45CA-96C2-5E334BE080CB}"/>
    </a:ext>
  </a:extLst>
</a:theme>
</file>

<file path=ppt/theme/theme2.xml><?xml version="1.0" encoding="utf-8"?>
<a:theme xmlns:a="http://schemas.openxmlformats.org/drawingml/2006/main" name="1_Office Theme">
  <a:themeElements>
    <a:clrScheme name="Version1">
      <a:dk1>
        <a:srgbClr val="112F36"/>
      </a:dk1>
      <a:lt1>
        <a:srgbClr val="FFFFFF"/>
      </a:lt1>
      <a:dk2>
        <a:srgbClr val="112F35"/>
      </a:dk2>
      <a:lt2>
        <a:srgbClr val="FEFFFE"/>
      </a:lt2>
      <a:accent1>
        <a:srgbClr val="05918E"/>
      </a:accent1>
      <a:accent2>
        <a:srgbClr val="00B6B5"/>
      </a:accent2>
      <a:accent3>
        <a:srgbClr val="09D0A2"/>
      </a:accent3>
      <a:accent4>
        <a:srgbClr val="E9EAE9"/>
      </a:accent4>
      <a:accent5>
        <a:srgbClr val="00D0CC"/>
      </a:accent5>
      <a:accent6>
        <a:srgbClr val="112F36"/>
      </a:accent6>
      <a:hlink>
        <a:srgbClr val="00D0A1"/>
      </a:hlink>
      <a:folHlink>
        <a:srgbClr val="00B6B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ersion 1 Template" id="{8B5A60B9-F816-4E31-842D-613C7D645A07}" vid="{E8A6E23A-9573-45CA-96C2-5E334BE080CB}"/>
    </a:ext>
  </a:extLst>
</a:theme>
</file>

<file path=ppt/theme/theme3.xml><?xml version="1.0" encoding="utf-8"?>
<a:theme xmlns:a="http://schemas.openxmlformats.org/drawingml/2006/main" name="Custom Design">
  <a:themeElements>
    <a:clrScheme name="Version1">
      <a:dk1>
        <a:srgbClr val="112F36"/>
      </a:dk1>
      <a:lt1>
        <a:srgbClr val="FFFFFF"/>
      </a:lt1>
      <a:dk2>
        <a:srgbClr val="112F35"/>
      </a:dk2>
      <a:lt2>
        <a:srgbClr val="FEFFFE"/>
      </a:lt2>
      <a:accent1>
        <a:srgbClr val="05918E"/>
      </a:accent1>
      <a:accent2>
        <a:srgbClr val="00B6B5"/>
      </a:accent2>
      <a:accent3>
        <a:srgbClr val="09D0A2"/>
      </a:accent3>
      <a:accent4>
        <a:srgbClr val="E9EAE9"/>
      </a:accent4>
      <a:accent5>
        <a:srgbClr val="00D0CC"/>
      </a:accent5>
      <a:accent6>
        <a:srgbClr val="112F36"/>
      </a:accent6>
      <a:hlink>
        <a:srgbClr val="00D0A1"/>
      </a:hlink>
      <a:folHlink>
        <a:srgbClr val="00B6B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rsion 1 Template" id="{8B5A60B9-F816-4E31-842D-613C7D645A07}" vid="{58B058F9-A68D-4C6A-B04B-D88E579A273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_x0020_Owner xmlns="2389e570-33ef-480b-9feb-ef4235eb5a74">
      <UserInfo>
        <DisplayName>Conor O'Sullivan</DisplayName>
        <AccountId>3543</AccountId>
        <AccountType/>
      </UserInfo>
    </Content_x0020_Owner>
    <MediaServiceMetadata xmlns="2389e570-33ef-480b-9feb-ef4235eb5a74" xsi:nil="true"/>
    <MediaServiceFastMetadata xmlns="2389e570-33ef-480b-9feb-ef4235eb5a74" xsi:nil="true"/>
    <SharedWithUsers xmlns="c15cc590-65de-48d4-a9cd-a5dfc6c06713">
      <UserInfo>
        <DisplayName>Geraldine O' Sullivan</DisplayName>
        <AccountId>198</AccountId>
        <AccountType/>
      </UserInfo>
      <UserInfo>
        <DisplayName>Paul Slade</DisplayName>
        <AccountId>3540</AccountId>
        <AccountType/>
      </UserInfo>
      <UserInfo>
        <DisplayName>Rob McCullagh</DisplayName>
        <AccountId>3644</AccountId>
        <AccountType/>
      </UserInfo>
      <UserInfo>
        <DisplayName>Pierre Baviera</DisplayName>
        <AccountId>3642</AccountId>
        <AccountType/>
      </UserInfo>
      <UserInfo>
        <DisplayName>Cillian Greene</DisplayName>
        <AccountId>3943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04DCB710C0834AB7503EDC47A33673" ma:contentTypeVersion="2" ma:contentTypeDescription="Create a new document." ma:contentTypeScope="" ma:versionID="1894541c798c0a1dc71a2b0ec659d26e">
  <xsd:schema xmlns:xsd="http://www.w3.org/2001/XMLSchema" xmlns:xs="http://www.w3.org/2001/XMLSchema" xmlns:p="http://schemas.microsoft.com/office/2006/metadata/properties" xmlns:ns2="c15cc590-65de-48d4-a9cd-a5dfc6c06713" xmlns:ns3="2389e570-33ef-480b-9feb-ef4235eb5a74" targetNamespace="http://schemas.microsoft.com/office/2006/metadata/properties" ma:root="true" ma:fieldsID="f57a4a48f6c40090da79efc48a0333ec" ns2:_="" ns3:_="">
    <xsd:import namespace="c15cc590-65de-48d4-a9cd-a5dfc6c06713"/>
    <xsd:import namespace="2389e570-33ef-480b-9feb-ef4235eb5a7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Content_x0020_Owner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cc590-65de-48d4-a9cd-a5dfc6c0671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89e570-33ef-480b-9feb-ef4235eb5a74" elementFormDefault="qualified">
    <xsd:import namespace="http://schemas.microsoft.com/office/2006/documentManagement/types"/>
    <xsd:import namespace="http://schemas.microsoft.com/office/infopath/2007/PartnerControls"/>
    <xsd:element name="Content_x0020_Owner" ma:index="10" ma:displayName="Content Owner" ma:list="UserInfo" ma:SearchPeopleOnly="false" ma:SharePointGroup="0" ma:internalName="Content_x0020_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13" nillable="true" ma:displayName="MediaServiceMetadata" ma:description="" ma:hidden="true" ma:internalName="MediaServiceMetadata" ma:readOnly="fals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fals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50B771-E550-4169-8889-7E38E4A748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8916C0-71FF-4361-A76E-BADF0585EAE3}">
  <ds:schemaRefs>
    <ds:schemaRef ds:uri="http://schemas.microsoft.com/office/2006/documentManagement/types"/>
    <ds:schemaRef ds:uri="http://www.w3.org/XML/1998/namespace"/>
    <ds:schemaRef ds:uri="2389e570-33ef-480b-9feb-ef4235eb5a74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c15cc590-65de-48d4-a9cd-a5dfc6c0671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E1DA644-1134-46A1-9996-9EF6C2BBD4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5cc590-65de-48d4-a9cd-a5dfc6c06713"/>
    <ds:schemaRef ds:uri="2389e570-33ef-480b-9feb-ef4235eb5a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Version 1 Template</Template>
  <TotalTime>228</TotalTime>
  <Words>560</Words>
  <Application>Microsoft Office PowerPoint</Application>
  <PresentationFormat>On-screen Show (16:9)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</vt:lpstr>
      <vt:lpstr>Verdana</vt:lpstr>
      <vt:lpstr>Office Theme</vt:lpstr>
      <vt:lpstr>1_Office Theme</vt:lpstr>
      <vt:lpstr>Custom Design</vt:lpstr>
      <vt:lpstr>PowerPoint Presentation</vt:lpstr>
      <vt:lpstr>Logging &amp; Reporting Technology </vt:lpstr>
      <vt:lpstr>Logging with NLog</vt:lpstr>
      <vt:lpstr>Reporting with Extent Reports </vt:lpstr>
      <vt:lpstr>Features </vt:lpstr>
      <vt:lpstr>Simple API Feature </vt:lpstr>
      <vt:lpstr>Automated Test Demo Using Selenium Feature</vt:lpstr>
      <vt:lpstr>Accessing Results </vt:lpstr>
      <vt:lpstr>Accessing Results Continued</vt:lpstr>
      <vt:lpstr>NLog Example to Expect</vt:lpstr>
      <vt:lpstr>Extent Reports Example </vt:lpstr>
    </vt:vector>
  </TitlesOfParts>
  <Company>Maverick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Chambers</dc:creator>
  <cp:lastModifiedBy>Joseph Chambers</cp:lastModifiedBy>
  <cp:revision>8</cp:revision>
  <dcterms:created xsi:type="dcterms:W3CDTF">2021-10-20T08:42:56Z</dcterms:created>
  <dcterms:modified xsi:type="dcterms:W3CDTF">2021-10-28T14:17:23Z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0x010100DE04DCB710C0834AB7503EDC47A33673</vt:lpwstr>
  </property>
  <property fmtid="{D5CDD505-2E9C-101B-9397-08002B2CF9AE}" pid="3" name="AuthorIds_UIVersion_5120">
    <vt:lpwstr>2573</vt:lpwstr>
  </property>
</Properties>
</file>